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7" r:id="rId5"/>
    <p:sldId id="276" r:id="rId6"/>
    <p:sldId id="277" r:id="rId7"/>
    <p:sldId id="275" r:id="rId8"/>
    <p:sldId id="266" r:id="rId9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9CB29-F704-448A-80DF-67D88D2DA1BB}" type="datetimeFigureOut">
              <a:rPr lang="de-DE" smtClean="0"/>
              <a:pPr/>
              <a:t>27.03.2017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9164-310F-4CA8-B738-D5CA8403E1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8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9164-310F-4CA8-B738-D5CA8403E1A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71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9164-310F-4CA8-B738-D5CA8403E1A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35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7059-0D25-4E81-9B40-047CF5210181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9CF-82E4-4C22-A86B-CD9533709BBF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035-D081-41EE-93B3-330C9796561D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A0B-F9FE-4F99-B26E-53AE9F03D9B3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F6CE-69AD-447D-9D83-AA1B8B0EE128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DFD9-22CB-426E-833A-5743B2C65830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265-7833-4C32-BBF5-15C85E9C304F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130-3903-4C38-881C-AD389ADAA4D6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7CC-3183-4330-9546-6C58AB6073A3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3D07-4555-4914-BD5D-44AF07A2FFC8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9F3E-D861-49BD-BEBE-90D13BAE00DD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7AE5-12E0-45D2-BC58-1AF32EC1F718}" type="datetime1">
              <a:rPr lang="de-DE" smtClean="0"/>
              <a:pPr/>
              <a:t>27.03.2017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schmedemann-ra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592288"/>
          </a:xfrm>
        </p:spPr>
        <p:txBody>
          <a:bodyPr>
            <a:normAutofit fontScale="47500" lnSpcReduction="20000"/>
          </a:bodyPr>
          <a:lstStyle/>
          <a:p>
            <a:r>
              <a:rPr lang="de-DE" sz="5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SCHMEDEMANN</a:t>
            </a:r>
            <a:br>
              <a:rPr lang="de-DE" sz="5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de-DE" sz="5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Rechtsanwälte</a:t>
            </a:r>
          </a:p>
          <a:p>
            <a:r>
              <a:rPr lang="de-DE" sz="5500" dirty="0" err="1" smtClean="0">
                <a:latin typeface="Arial" pitchFamily="34" charset="0"/>
                <a:cs typeface="Arial" pitchFamily="34" charset="0"/>
              </a:rPr>
              <a:t>Hüxtertorallee</a:t>
            </a:r>
            <a:r>
              <a:rPr lang="de-DE" sz="5500" dirty="0" smtClean="0">
                <a:latin typeface="Arial" pitchFamily="34" charset="0"/>
                <a:cs typeface="Arial" pitchFamily="34" charset="0"/>
              </a:rPr>
              <a:t> 57</a:t>
            </a:r>
            <a:br>
              <a:rPr lang="de-DE" sz="5500" dirty="0" smtClean="0">
                <a:latin typeface="Arial" pitchFamily="34" charset="0"/>
                <a:cs typeface="Arial" pitchFamily="34" charset="0"/>
              </a:rPr>
            </a:br>
            <a:r>
              <a:rPr lang="de-DE" sz="5500" dirty="0" smtClean="0">
                <a:latin typeface="Arial" pitchFamily="34" charset="0"/>
                <a:cs typeface="Arial" pitchFamily="34" charset="0"/>
              </a:rPr>
              <a:t>23564 Lübeck</a:t>
            </a:r>
          </a:p>
          <a:p>
            <a:r>
              <a:rPr lang="de-DE" sz="5500" dirty="0" smtClean="0">
                <a:latin typeface="Arial" pitchFamily="34" charset="0"/>
                <a:cs typeface="Arial" pitchFamily="34" charset="0"/>
              </a:rPr>
              <a:t>Tel. 0451 - 29 26 6 - 0</a:t>
            </a:r>
            <a:br>
              <a:rPr lang="de-DE" sz="5500" dirty="0" smtClean="0">
                <a:latin typeface="Arial" pitchFamily="34" charset="0"/>
                <a:cs typeface="Arial" pitchFamily="34" charset="0"/>
              </a:rPr>
            </a:br>
            <a:r>
              <a:rPr lang="de-DE" sz="5500" dirty="0" smtClean="0">
                <a:latin typeface="Arial" pitchFamily="34" charset="0"/>
                <a:cs typeface="Arial" pitchFamily="34" charset="0"/>
              </a:rPr>
              <a:t>Fax 0451 - 29 26 6 - 29</a:t>
            </a:r>
            <a:br>
              <a:rPr lang="de-DE" sz="5500" dirty="0" smtClean="0">
                <a:latin typeface="Arial" pitchFamily="34" charset="0"/>
                <a:cs typeface="Arial" pitchFamily="34" charset="0"/>
              </a:rPr>
            </a:br>
            <a:endParaRPr lang="de-DE" sz="5500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915816" y="5589240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hlinkClick r:id="rId2" tooltip="E-Mail"/>
              </a:rPr>
              <a:t>info@schmedemann-ra.de</a:t>
            </a:r>
            <a:endParaRPr lang="de-DE" dirty="0" smtClean="0">
              <a:solidFill>
                <a:schemeClr val="accent1"/>
              </a:solidFill>
            </a:endParaRPr>
          </a:p>
          <a:p>
            <a:pPr algn="ctr"/>
            <a:r>
              <a:rPr lang="de-DE" dirty="0">
                <a:hlinkClick r:id="rId2" tooltip="E-Mail"/>
              </a:rPr>
              <a:t>www.schmedemann-ra.de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100864" cy="20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 smtClean="0">
                <a:latin typeface="Arial" pitchFamily="34" charset="0"/>
                <a:cs typeface="Arial" pitchFamily="34" charset="0"/>
              </a:rPr>
              <a:t>Gesetzliche Änderungen im Jahre 2017</a:t>
            </a:r>
            <a:endParaRPr lang="de-D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5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6800" dirty="0" smtClean="0">
                <a:latin typeface="Arial" pitchFamily="34" charset="0"/>
                <a:cs typeface="Arial" pitchFamily="34" charset="0"/>
              </a:rPr>
              <a:t>Änderungen im Arbeitsrecht; </a:t>
            </a:r>
            <a:endParaRPr lang="de-DE" sz="6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6800" dirty="0" smtClean="0">
                <a:latin typeface="Arial" pitchFamily="34" charset="0"/>
                <a:cs typeface="Arial" pitchFamily="34" charset="0"/>
              </a:rPr>
              <a:t>Änderungen im Verbraucherschutzrecht;</a:t>
            </a:r>
            <a:endParaRPr lang="de-DE" sz="6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6800" dirty="0" smtClean="0">
                <a:latin typeface="Arial" pitchFamily="34" charset="0"/>
                <a:cs typeface="Arial" pitchFamily="34" charset="0"/>
              </a:rPr>
              <a:t>Änderungen zum Straßenverkehr;</a:t>
            </a:r>
            <a:endParaRPr lang="de-DE" sz="6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6800" dirty="0" smtClean="0">
                <a:latin typeface="Arial" pitchFamily="34" charset="0"/>
                <a:cs typeface="Arial" pitchFamily="34" charset="0"/>
              </a:rPr>
              <a:t>Änderungen in der Rentenversicherung</a:t>
            </a:r>
            <a:endParaRPr lang="de-DE" sz="5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de-DE" sz="4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de-DE" sz="2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900" dirty="0" smtClean="0">
                <a:latin typeface="Arial" pitchFamily="34" charset="0"/>
                <a:cs typeface="Arial" pitchFamily="34" charset="0"/>
              </a:rPr>
            </a:br>
            <a:endParaRPr lang="de-DE" sz="2900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500" dirty="0" smtClean="0">
                <a:latin typeface="Arial" pitchFamily="34" charset="0"/>
                <a:cs typeface="Arial" pitchFamily="34" charset="0"/>
              </a:rPr>
              <a:t>Änderungen im Arbeitsrecht</a:t>
            </a:r>
            <a:endParaRPr lang="de-D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de-DE" sz="2200" dirty="0" smtClean="0">
                <a:latin typeface="Arial" pitchFamily="34" charset="0"/>
                <a:cs typeface="Arial" pitchFamily="34" charset="0"/>
              </a:rPr>
              <a:t>Anhebung Mindestlohn auf 8,84 € brutto je Zeitstunde;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200" dirty="0" smtClean="0">
                <a:latin typeface="Arial" pitchFamily="34" charset="0"/>
                <a:cs typeface="Arial" pitchFamily="34" charset="0"/>
              </a:rPr>
              <a:t>Stärkung der Rechte von Leiharbeitnehmern; ab 01.04.2017 nur noch Einsatz für längstens 18 Monate;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Equal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 Pay nach 9 Monaten Leiharbeitnehmer wie Stammbelegschaft; Aus-nahmen nach Betriebsvereinbarungen oder Tarifverträgen; Verbot von Leiharbeitnehmern als Streikbrecher; Unzulässig-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keit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 einer nachträglichen Umwandlung von Werkverträgen in Arbeitnehmerüberlassungsverträge;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200" dirty="0" smtClean="0">
                <a:latin typeface="Arial" pitchFamily="34" charset="0"/>
                <a:cs typeface="Arial" pitchFamily="34" charset="0"/>
              </a:rPr>
              <a:t>Neufassung der Definition des Arbeitsverhältnisses in § 611 a BGB;</a:t>
            </a:r>
          </a:p>
          <a:p>
            <a:pPr algn="just"/>
            <a:r>
              <a:rPr lang="de-DE" sz="2200" dirty="0" smtClean="0">
                <a:latin typeface="Arial" pitchFamily="34" charset="0"/>
                <a:cs typeface="Arial" pitchFamily="34" charset="0"/>
              </a:rPr>
              <a:t>Bei Betrieben mit weniger als 10 Arbeitnehmern entfällt die Pflicht des Arbeitgebers sich an Kosten der Weiterbildung zu beteiligen.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500" dirty="0" smtClean="0">
                <a:latin typeface="Arial" pitchFamily="34" charset="0"/>
                <a:cs typeface="Arial" pitchFamily="34" charset="0"/>
              </a:rPr>
              <a:t>Weitere Änderungen im Arbeitsrecht</a:t>
            </a:r>
            <a:endParaRPr lang="de-D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65661"/>
          </a:xfrm>
        </p:spPr>
        <p:txBody>
          <a:bodyPr>
            <a:normAutofit fontScale="62500" lnSpcReduction="20000"/>
          </a:bodyPr>
          <a:lstStyle/>
          <a:p>
            <a:pPr algn="just"/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Verlängerung der Mutterschutzfrist auf 12 Wochen bei behinderten Kindern;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Mutterschutz auch für Schülerinnen und Studentinnen;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4-monatiger Kündigungsschutz nach Fehlgeburt;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Vorsorgliches Beschäftigungsverbot nicht mehr gegen den Willen der Betroffenen;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Einschränkung Nachtarbeitsverbot für Schwangere; mit Zustimmung der Betroffenen und ärztlicher Unbedenklichkeitsbescheinigung ist die Beschä</a:t>
            </a:r>
            <a:r>
              <a:rPr lang="de-DE" sz="3500" dirty="0" smtClean="0">
                <a:latin typeface="Arial" pitchFamily="34" charset="0"/>
                <a:cs typeface="Arial" pitchFamily="34" charset="0"/>
              </a:rPr>
              <a:t>ftigung zwischen 20.00 und 22.00 Uhr zulässig</a:t>
            </a:r>
            <a:r>
              <a:rPr lang="de-DE" sz="3500" dirty="0">
                <a:latin typeface="Arial" pitchFamily="34" charset="0"/>
                <a:cs typeface="Arial" pitchFamily="34" charset="0"/>
              </a:rPr>
              <a:t>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Neue Anforderungen an Tele-Arbeitsplatz und Pausenräume; künftig müssen auch psychische Belastungen bei der Beurteilung von Gefährdungen berücksichtigt werden.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3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500" dirty="0" smtClean="0">
                <a:latin typeface="Arial" pitchFamily="34" charset="0"/>
                <a:cs typeface="Arial" pitchFamily="34" charset="0"/>
              </a:rPr>
              <a:t>Änderungen im Verbraucherschutz</a:t>
            </a:r>
            <a:endParaRPr lang="de-D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65661"/>
          </a:xfrm>
        </p:spPr>
        <p:txBody>
          <a:bodyPr>
            <a:normAutofit fontScale="70000" lnSpcReduction="20000"/>
          </a:bodyPr>
          <a:lstStyle/>
          <a:p>
            <a:pPr algn="just"/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Verkaufsprospekte und Informationsblätter zu </a:t>
            </a:r>
            <a:r>
              <a:rPr lang="de-DE" sz="3500" dirty="0" err="1" smtClean="0">
                <a:latin typeface="Arial" pitchFamily="34" charset="0"/>
                <a:cs typeface="Arial" pitchFamily="34" charset="0"/>
              </a:rPr>
              <a:t>Vermö-gensa</a:t>
            </a:r>
            <a:r>
              <a:rPr lang="de-DE" sz="3500" dirty="0" err="1" smtClean="0">
                <a:latin typeface="Arial" pitchFamily="34" charset="0"/>
                <a:cs typeface="Arial" pitchFamily="34" charset="0"/>
              </a:rPr>
              <a:t>nlagen</a:t>
            </a:r>
            <a:r>
              <a:rPr lang="de-DE" sz="3500" dirty="0" smtClean="0">
                <a:latin typeface="Arial" pitchFamily="34" charset="0"/>
                <a:cs typeface="Arial" pitchFamily="34" charset="0"/>
              </a:rPr>
              <a:t> müssen ab 03.01.2017 zusätzliche </a:t>
            </a:r>
            <a:r>
              <a:rPr lang="de-DE" sz="3500" dirty="0" err="1" smtClean="0">
                <a:latin typeface="Arial" pitchFamily="34" charset="0"/>
                <a:cs typeface="Arial" pitchFamily="34" charset="0"/>
              </a:rPr>
              <a:t>Infor-mationen</a:t>
            </a:r>
            <a:r>
              <a:rPr lang="de-DE" sz="3500" dirty="0" smtClean="0">
                <a:latin typeface="Arial" pitchFamily="34" charset="0"/>
                <a:cs typeface="Arial" pitchFamily="34" charset="0"/>
              </a:rPr>
              <a:t> zur Zielgruppe, zum Zweck der Anlage und zu möglichen Verlusten enthalten</a:t>
            </a:r>
            <a:r>
              <a:rPr lang="de-DE" sz="3500" dirty="0" smtClean="0">
                <a:latin typeface="Arial" pitchFamily="34" charset="0"/>
                <a:cs typeface="Arial" pitchFamily="34" charset="0"/>
              </a:rPr>
              <a:t>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Finanzinstitute sind verpflichtet umfassend zu </a:t>
            </a:r>
            <a:r>
              <a:rPr lang="de-DE" sz="3500" dirty="0" err="1" smtClean="0">
                <a:latin typeface="Arial" pitchFamily="34" charset="0"/>
                <a:cs typeface="Arial" pitchFamily="34" charset="0"/>
              </a:rPr>
              <a:t>bewer-ten</a:t>
            </a:r>
            <a:r>
              <a:rPr lang="de-DE" sz="3500" dirty="0" smtClean="0">
                <a:latin typeface="Arial" pitchFamily="34" charset="0"/>
                <a:cs typeface="Arial" pitchFamily="34" charset="0"/>
              </a:rPr>
              <a:t>, welche Verluste für Kunden tragbar sind; dies ist regelmäßig zu überbrücken;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Elektronische Kassen müssen ab 01.01.2017 </a:t>
            </a:r>
            <a:r>
              <a:rPr lang="de-DE" sz="3500" dirty="0" err="1" smtClean="0">
                <a:latin typeface="Arial" pitchFamily="34" charset="0"/>
                <a:cs typeface="Arial" pitchFamily="34" charset="0"/>
              </a:rPr>
              <a:t>zertifi</a:t>
            </a:r>
            <a:r>
              <a:rPr lang="de-DE" sz="3500" dirty="0" smtClean="0">
                <a:latin typeface="Arial" pitchFamily="34" charset="0"/>
                <a:cs typeface="Arial" pitchFamily="34" charset="0"/>
              </a:rPr>
              <a:t>-ziert sein, um Manipulationen technisch </a:t>
            </a:r>
            <a:r>
              <a:rPr lang="de-DE" sz="3500" dirty="0" err="1" smtClean="0">
                <a:latin typeface="Arial" pitchFamily="34" charset="0"/>
                <a:cs typeface="Arial" pitchFamily="34" charset="0"/>
              </a:rPr>
              <a:t>auszu</a:t>
            </a:r>
            <a:r>
              <a:rPr lang="de-DE" sz="3500" dirty="0" smtClean="0">
                <a:latin typeface="Arial" pitchFamily="34" charset="0"/>
                <a:cs typeface="Arial" pitchFamily="34" charset="0"/>
              </a:rPr>
              <a:t>-schließen;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Geschirrspülmittel dürfen ab dem 01.01.2017 nur noch 0,3 g Phosphor enthalten.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81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500" dirty="0" smtClean="0">
                <a:latin typeface="Arial" pitchFamily="34" charset="0"/>
                <a:cs typeface="Arial" pitchFamily="34" charset="0"/>
              </a:rPr>
              <a:t>Änderungen zum Straßenverkehr</a:t>
            </a:r>
            <a:endParaRPr lang="de-D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65661"/>
          </a:xfrm>
        </p:spPr>
        <p:txBody>
          <a:bodyPr>
            <a:normAutofit fontScale="70000" lnSpcReduction="20000"/>
          </a:bodyPr>
          <a:lstStyle/>
          <a:p>
            <a:pPr algn="just"/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500" dirty="0" smtClean="0">
                <a:latin typeface="Arial" pitchFamily="34" charset="0"/>
                <a:cs typeface="Arial" pitchFamily="34" charset="0"/>
              </a:rPr>
              <a:t>Ab 01.01.2017 dürfen Eltern ihre bis 12 Jahre alten, radelnden Kinder auf dem Fußweg mit dem Rad begleiten;</a:t>
            </a:r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Die Rettungsgasse ist ab dem 01.01.2017 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grundsätzlich zwischen dem linken Fahrstreifen und den übrigen Spuren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zu bilden.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Der Vorteil liegt auf der Hand: Die Suche nach der Mitte entfällt. Unabhängig von der Anzahl der Fahrspuren, wird die Rettungsgasse jetzt immer zwischen den gleichen Fahrbahnen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gebildet;</a:t>
            </a:r>
          </a:p>
          <a:p>
            <a:pPr algn="just"/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Motorräder müssen ab 01.01.2017 die Euro-4-Norm erfüllen, um zugelassen zu werden.</a:t>
            </a:r>
            <a:endParaRPr lang="de-DE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 smtClean="0">
                <a:latin typeface="Arial" pitchFamily="34" charset="0"/>
                <a:cs typeface="Arial" pitchFamily="34" charset="0"/>
              </a:rPr>
              <a:t>Änderungen in der Rentenversicherung</a:t>
            </a:r>
            <a:endParaRPr lang="de-D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641" y="1427696"/>
            <a:ext cx="8229600" cy="4392488"/>
          </a:xfrm>
        </p:spPr>
        <p:txBody>
          <a:bodyPr>
            <a:noAutofit/>
          </a:bodyPr>
          <a:lstStyle/>
          <a:p>
            <a:pPr algn="just"/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200" dirty="0" smtClean="0">
                <a:latin typeface="Arial" pitchFamily="34" charset="0"/>
                <a:cs typeface="Arial" pitchFamily="34" charset="0"/>
              </a:rPr>
              <a:t>Wer ab dem 01.01.2017 Regelaltersrente bezieht und trotzdem weiter arbeitet, erhöht seine Rentenansprüche um bis zu 9 % jährlich, wenn er weiter Beiträge einzahlt; für den Arbeitgeber entfallen die Beitragspflichten zur Arbeitslosen-versicherung für die Dauer von 5 Jahren;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200" dirty="0" smtClean="0">
                <a:latin typeface="Arial" pitchFamily="34" charset="0"/>
                <a:cs typeface="Arial" pitchFamily="34" charset="0"/>
              </a:rPr>
              <a:t>Eine Zwangsverrentung ist mit Inkrafttreten der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UnbilligkeitsVO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 ab 01.01.2017 unzulässig; ein Eintritt in eine vorgezogene Altersrente mit Abschlägen ist dann unzulässig, wenn die Rente zum Bezug einer Grundsicherung führt;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200" dirty="0" smtClean="0">
                <a:latin typeface="Arial" pitchFamily="34" charset="0"/>
                <a:cs typeface="Arial" pitchFamily="34" charset="0"/>
              </a:rPr>
              <a:t>Wer 1952 geboren ist und 2017 in den Ruhestand geht, muss 6 Monate über seinen 65. Geburtstag hinaus arbeiten, um Rentenabschläge zu vermeiden (0,3 % pro Monat).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de-DE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de-DE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200" dirty="0" smtClean="0">
                <a:latin typeface="Arial" pitchFamily="34" charset="0"/>
                <a:cs typeface="Arial" pitchFamily="34" charset="0"/>
              </a:rPr>
            </a:br>
            <a:r>
              <a:rPr lang="de-DE" sz="2200" dirty="0" smtClean="0"/>
              <a:t/>
            </a:r>
            <a:br>
              <a:rPr lang="de-DE" sz="2200" dirty="0" smtClean="0"/>
            </a:br>
            <a:endParaRPr lang="de-DE" sz="2200" dirty="0" smtClean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6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pic>
        <p:nvPicPr>
          <p:cNvPr id="6" name="Inhaltsplatzhalter 5" descr="RIMG0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Bildschirmpräsentation (4:3)</PresentationFormat>
  <Paragraphs>67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Larissa-Design</vt:lpstr>
      <vt:lpstr>PowerPoint-Präsentation</vt:lpstr>
      <vt:lpstr>Gesetzliche Änderungen im Jahre 2017</vt:lpstr>
      <vt:lpstr>Änderungen im Arbeitsrecht</vt:lpstr>
      <vt:lpstr>Weitere Änderungen im Arbeitsrecht</vt:lpstr>
      <vt:lpstr>Änderungen im Verbraucherschutz</vt:lpstr>
      <vt:lpstr>Änderungen zum Straßenverkehr</vt:lpstr>
      <vt:lpstr>Änderungen in der Rentenversicherung</vt:lpstr>
      <vt:lpstr>Vielen Dank für Ihre Aufmerksamkeit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platz16</dc:creator>
  <cp:lastModifiedBy>Administrator</cp:lastModifiedBy>
  <cp:revision>58</cp:revision>
  <cp:lastPrinted>2017-03-27T14:27:09Z</cp:lastPrinted>
  <dcterms:created xsi:type="dcterms:W3CDTF">2013-03-14T08:19:32Z</dcterms:created>
  <dcterms:modified xsi:type="dcterms:W3CDTF">2017-03-27T14:27:45Z</dcterms:modified>
</cp:coreProperties>
</file>