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75" r:id="rId6"/>
    <p:sldId id="276" r:id="rId7"/>
    <p:sldId id="277" r:id="rId8"/>
    <p:sldId id="278" r:id="rId9"/>
    <p:sldId id="266" r:id="rId10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9CB29-F704-448A-80DF-67D88D2DA1BB}" type="datetimeFigureOut">
              <a:rPr lang="de-DE" smtClean="0"/>
              <a:pPr/>
              <a:t>22.08.2016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9164-310F-4CA8-B738-D5CA8403E1A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8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9164-310F-4CA8-B738-D5CA8403E1A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71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7059-0D25-4E81-9B40-047CF5210181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99CF-82E4-4C22-A86B-CD9533709BBF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035-D081-41EE-93B3-330C9796561D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A0B-F9FE-4F99-B26E-53AE9F03D9B3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F6CE-69AD-447D-9D83-AA1B8B0EE128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DFD9-22CB-426E-833A-5743B2C65830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5265-7833-4C32-BBF5-15C85E9C304F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130-3903-4C38-881C-AD389ADAA4D6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97CC-3183-4330-9546-6C58AB6073A3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3D07-4555-4914-BD5D-44AF07A2FFC8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9F3E-D861-49BD-BEBE-90D13BAE00DD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7AE5-12E0-45D2-BC58-1AF32EC1F718}" type="datetime1">
              <a:rPr lang="de-DE" smtClean="0"/>
              <a:pPr/>
              <a:t>22.08.2016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DE70-2692-4DF2-8FDC-F092E12B83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schmedemann-ra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592288"/>
          </a:xfrm>
        </p:spPr>
        <p:txBody>
          <a:bodyPr>
            <a:normAutofit fontScale="47500" lnSpcReduction="20000"/>
          </a:bodyPr>
          <a:lstStyle/>
          <a:p>
            <a: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SCHMEDEMANN</a:t>
            </a:r>
            <a:b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de-DE" sz="5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Rechtsanwälte</a:t>
            </a:r>
          </a:p>
          <a:p>
            <a:r>
              <a:rPr lang="de-DE" sz="5500" dirty="0" err="1" smtClean="0">
                <a:latin typeface="Arial" pitchFamily="34" charset="0"/>
                <a:cs typeface="Arial" pitchFamily="34" charset="0"/>
              </a:rPr>
              <a:t>Hüxtertorallee</a:t>
            </a:r>
            <a:r>
              <a:rPr lang="de-DE" sz="5500" dirty="0" smtClean="0">
                <a:latin typeface="Arial" pitchFamily="34" charset="0"/>
                <a:cs typeface="Arial" pitchFamily="34" charset="0"/>
              </a:rPr>
              <a:t> 57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r>
              <a:rPr lang="de-DE" sz="5500" dirty="0" smtClean="0">
                <a:latin typeface="Arial" pitchFamily="34" charset="0"/>
                <a:cs typeface="Arial" pitchFamily="34" charset="0"/>
              </a:rPr>
              <a:t>23564 Lübeck</a:t>
            </a:r>
          </a:p>
          <a:p>
            <a:r>
              <a:rPr lang="de-DE" sz="5500" dirty="0" smtClean="0">
                <a:latin typeface="Arial" pitchFamily="34" charset="0"/>
                <a:cs typeface="Arial" pitchFamily="34" charset="0"/>
              </a:rPr>
              <a:t>Tel. 0451 - 29 26 6 - 0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r>
              <a:rPr lang="de-DE" sz="5500" dirty="0" smtClean="0">
                <a:latin typeface="Arial" pitchFamily="34" charset="0"/>
                <a:cs typeface="Arial" pitchFamily="34" charset="0"/>
              </a:rPr>
              <a:t>Fax 0451 - 29 26 6 - 29</a:t>
            </a:r>
            <a:br>
              <a:rPr lang="de-DE" sz="5500" dirty="0" smtClean="0">
                <a:latin typeface="Arial" pitchFamily="34" charset="0"/>
                <a:cs typeface="Arial" pitchFamily="34" charset="0"/>
              </a:rPr>
            </a:br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915816" y="5589240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hlinkClick r:id="rId2" tooltip="E-Mail"/>
              </a:rPr>
              <a:t>info@schmedemann-ra.de</a:t>
            </a:r>
            <a:endParaRPr lang="de-DE" dirty="0" smtClean="0">
              <a:solidFill>
                <a:schemeClr val="accent1"/>
              </a:solidFill>
            </a:endParaRPr>
          </a:p>
          <a:p>
            <a:pPr algn="ctr"/>
            <a:r>
              <a:rPr lang="de-DE" dirty="0">
                <a:hlinkClick r:id="rId2" tooltip="E-Mail"/>
              </a:rPr>
              <a:t>www.schmedemann-ra.de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100864" cy="2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Rechtliche Fragestellungen rund um die Website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6800" dirty="0" smtClean="0">
                <a:latin typeface="Arial" pitchFamily="34" charset="0"/>
                <a:cs typeface="Arial" pitchFamily="34" charset="0"/>
              </a:rPr>
              <a:t>Allgemeine Informationspflichten nach § 5 TMG und rechtliche Anforderungen an Internetauftritte; 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6800" dirty="0" smtClean="0">
                <a:latin typeface="Arial" pitchFamily="34" charset="0"/>
                <a:cs typeface="Arial" pitchFamily="34" charset="0"/>
              </a:rPr>
              <a:t>Anforderungen an das Impressum;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6800" dirty="0" smtClean="0">
                <a:latin typeface="Arial" pitchFamily="34" charset="0"/>
                <a:cs typeface="Arial" pitchFamily="34" charset="0"/>
              </a:rPr>
              <a:t>Besondere Anforderungen bei Handwerkern und Freiberuflern;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6800" dirty="0" smtClean="0">
                <a:latin typeface="Arial" pitchFamily="34" charset="0"/>
                <a:cs typeface="Arial" pitchFamily="34" charset="0"/>
              </a:rPr>
              <a:t>Datenschutzanforderungen;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6800" dirty="0" smtClean="0">
                <a:latin typeface="Arial" pitchFamily="34" charset="0"/>
                <a:cs typeface="Arial" pitchFamily="34" charset="0"/>
              </a:rPr>
              <a:t>Besondere Hinweise für Anbieter von Telemediendiensten</a:t>
            </a:r>
            <a:endParaRPr lang="de-DE" sz="6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5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4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de-DE" sz="2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900" dirty="0" smtClean="0">
                <a:latin typeface="Arial" pitchFamily="34" charset="0"/>
                <a:cs typeface="Arial" pitchFamily="34" charset="0"/>
              </a:rPr>
            </a:br>
            <a:endParaRPr lang="de-DE" sz="29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Allgemeine Informationspflichten nach § 5 TMG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Die Erfüllung der nachfolgend aufgeführten Informationspflichten nach § 5 TMG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ist insofern zwingend einzuhalten, da bei Verstößen nicht nur eine Geldbuße von bis zu 50.000,00 € nach § 16 TMG durch Aufsichtsbehörden droht, sondern insbesondere auch Abmahnungen drohen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Abmahnungsberechtigt sind nicht nur Mitbewerber sondern vor allem auch Verbraucherschutzverbände nach dem Gesetz gegen den unlauteren Wettbewerb (UWG);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Abmahnungen führen in der Regel zu erheblichen Rechtsanwaltskosten, da „Abmahnvereine“ in aller Regel Gegenstandswerte von 25.000,00 € bis 50.000,00 € als Mindestwerte ansetzen dürfen; außergerichtliche Kosten von 3.000,00 € sind daher die Regel;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Anforderungen an das Impressum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661"/>
          </a:xfrm>
        </p:spPr>
        <p:txBody>
          <a:bodyPr>
            <a:normAutofit fontScale="25000" lnSpcReduction="20000"/>
          </a:bodyPr>
          <a:lstStyle/>
          <a:p>
            <a:pPr algn="just"/>
            <a:endParaRPr lang="de-DE" sz="3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Name und Anschrift des Anbieters inklusive der Angabe der Rechtsform;</a:t>
            </a:r>
            <a:endParaRPr lang="de-DE" sz="8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Name der </a:t>
            </a:r>
            <a:r>
              <a:rPr lang="de-DE" sz="8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de-DE" sz="8000" dirty="0" smtClean="0">
                <a:latin typeface="Arial" pitchFamily="34" charset="0"/>
                <a:cs typeface="Arial" pitchFamily="34" charset="0"/>
              </a:rPr>
              <a:t>ertretungsberechtigten Person;</a:t>
            </a:r>
            <a:endParaRPr lang="de-DE" sz="8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Angabe der E-Mail-Adresse;</a:t>
            </a:r>
            <a:endParaRPr lang="de-DE" sz="8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Angabe der Aufsichtsbehörde (bei Maklern z.B. die Erlaubnisbehörde nach § 34 c GewO);</a:t>
            </a:r>
            <a:endParaRPr lang="de-DE" sz="8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Handelsregister oder sonstige Registerangaben;</a:t>
            </a: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Angaben der zuständigen Kammer für Ärzte, Apotheker, Architekten oder für die Handwerksberufe; </a:t>
            </a: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Angabe der Umsatzsteueridentifikationsnummer;</a:t>
            </a: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Bei journalistisch-redaktionell gestalteten Angeboten (z.B. einem Blog) Angabe des Verantwortlichen nach § 55 </a:t>
            </a:r>
            <a:r>
              <a:rPr lang="de-DE" sz="8000" dirty="0" err="1" smtClean="0">
                <a:latin typeface="Arial" pitchFamily="34" charset="0"/>
                <a:cs typeface="Arial" pitchFamily="34" charset="0"/>
              </a:rPr>
              <a:t>RStV</a:t>
            </a:r>
            <a:r>
              <a:rPr lang="de-DE" sz="8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de-DE" sz="8000" dirty="0" smtClean="0">
                <a:latin typeface="Arial" pitchFamily="34" charset="0"/>
                <a:cs typeface="Arial" pitchFamily="34" charset="0"/>
              </a:rPr>
              <a:t>Deutlicher Hinweis auf das Impressum mit gut sichtbarem Button. </a:t>
            </a:r>
            <a:endParaRPr lang="de-DE" sz="8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3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500" dirty="0" smtClean="0">
                <a:latin typeface="Arial" pitchFamily="34" charset="0"/>
                <a:cs typeface="Arial" pitchFamily="34" charset="0"/>
              </a:rPr>
              <a:t>Datenschutzanforderungen</a:t>
            </a:r>
            <a:endParaRPr lang="de-D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92488"/>
          </a:xfrm>
        </p:spPr>
        <p:txBody>
          <a:bodyPr>
            <a:noAutofit/>
          </a:bodyPr>
          <a:lstStyle/>
          <a:p>
            <a:pPr algn="just"/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Deutlicher Hinweis eines Dienstanbieters über Art, Umfang und Zweck der Erhebung und Verwendung personenbezogener Daten;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Stichworte für die Datenschutzerklärung: 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Anonyme oder pseudonyme Nutzungsmöglichkeiten 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Widerspruchs- oder Widerrufsmöglichkeiten 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Auskunfts-, Berichtigungs-, Sperrungs- und Löschungsrechte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Nutzung von Cookies (Speicherung besuchter Websites)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Nutzung von Web-Analyse-Tools 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Nutzung von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Social-Plug-ins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de-DE" sz="2000" dirty="0" smtClean="0">
                <a:latin typeface="Arial" pitchFamily="34" charset="0"/>
                <a:cs typeface="Arial" pitchFamily="34" charset="0"/>
              </a:rPr>
              <a:t>Zusätzlicher gesonderter Link zum Datenschutz.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de-DE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de-DE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 smtClean="0">
                <a:latin typeface="Arial" pitchFamily="34" charset="0"/>
                <a:cs typeface="Arial" pitchFamily="34" charset="0"/>
              </a:rPr>
            </a:b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</a:t>
            </a:r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6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Wirkungslosigkeit versuchter Haftungsausschlüsse;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Wirkung nur für Links auf fremde Seiten;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Prüfungspflicht des Anbieters zu Rechtsverstößen auf fremden, verlinkten Seiten.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1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Werbung im Internet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Werbung muss als solche deutlich erkennbar gestaltet werden;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Unternehmen, in deren Auftrag Werbung angeboten wird, muss klar identifizierbar genannt werden;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Preisnachlässe, Zugaben oder Geschenke müssen klar erkennbar gekennzeichnet werden;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Gleiche gilt für Preisausschreiben oder Gewinnspiele.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2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Sonstige Informationspflichten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Widerrufsbelehrung und Belehrung über ein Rückgaberecht bei Fernabsatzvertrag;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Entscheidungen zu Kosten bei Rückgaben;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Gesetzesänderungen seit 01.08.2012;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Anforderungen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Preisangabenverordnung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093296"/>
            <a:ext cx="1743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6" name="Inhaltsplatzhalter 5" descr="RIMG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DE70-2692-4DF2-8FDC-F092E12B83E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Larissa-Design</vt:lpstr>
      <vt:lpstr>PowerPoint-Präsentation</vt:lpstr>
      <vt:lpstr>Rechtliche Fragestellungen rund um die Website</vt:lpstr>
      <vt:lpstr>Allgemeine Informationspflichten nach § 5 TMG</vt:lpstr>
      <vt:lpstr>Anforderungen an das Impressum</vt:lpstr>
      <vt:lpstr>Datenschutzanforderungen</vt:lpstr>
      <vt:lpstr>Disclaimer</vt:lpstr>
      <vt:lpstr>Werbung im Internet</vt:lpstr>
      <vt:lpstr>Sonstige Informationspflichten</vt:lpstr>
      <vt:lpstr>Vielen Dank für Ihre Aufmerksamkeit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platz16</dc:creator>
  <cp:lastModifiedBy>Administrator</cp:lastModifiedBy>
  <cp:revision>60</cp:revision>
  <cp:lastPrinted>2016-08-22T10:57:11Z</cp:lastPrinted>
  <dcterms:created xsi:type="dcterms:W3CDTF">2013-03-14T08:19:32Z</dcterms:created>
  <dcterms:modified xsi:type="dcterms:W3CDTF">2016-08-22T11:06:50Z</dcterms:modified>
</cp:coreProperties>
</file>