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8" r:id="rId6"/>
    <p:sldId id="263" r:id="rId7"/>
    <p:sldId id="269" r:id="rId8"/>
    <p:sldId id="266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CB29-F704-448A-80DF-67D88D2DA1BB}" type="datetimeFigureOut">
              <a:rPr lang="de-DE" smtClean="0"/>
              <a:pPr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9164-310F-4CA8-B738-D5CA8403E1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67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9164-310F-4CA8-B738-D5CA8403E1A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059-0D25-4E81-9B40-047CF5210181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9CF-82E4-4C22-A86B-CD9533709BBF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035-D081-41EE-93B3-330C9796561D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A0B-F9FE-4F99-B26E-53AE9F03D9B3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F6CE-69AD-447D-9D83-AA1B8B0EE128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DFD9-22CB-426E-833A-5743B2C65830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265-7833-4C32-BBF5-15C85E9C304F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130-3903-4C38-881C-AD389ADAA4D6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7CC-3183-4330-9546-6C58AB6073A3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3D07-4555-4914-BD5D-44AF07A2FFC8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9F3E-D861-49BD-BEBE-90D13BAE00DD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7AE5-12E0-45D2-BC58-1AF32EC1F718}" type="datetime1">
              <a:rPr lang="de-DE" smtClean="0"/>
              <a:pPr/>
              <a:t>26.06.2023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chmedemann-ra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592288"/>
          </a:xfrm>
        </p:spPr>
        <p:txBody>
          <a:bodyPr>
            <a:normAutofit fontScale="47500" lnSpcReduction="20000"/>
          </a:bodyPr>
          <a:lstStyle/>
          <a:p>
            <a:r>
              <a:rPr lang="de-DE" sz="5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SCHMEDEMANN</a:t>
            </a:r>
            <a:br>
              <a:rPr lang="de-DE" sz="5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de-DE" sz="5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Rechtsanwälte</a:t>
            </a:r>
          </a:p>
          <a:p>
            <a:r>
              <a:rPr lang="de-DE" sz="5500" dirty="0" err="1">
                <a:latin typeface="Arial" pitchFamily="34" charset="0"/>
                <a:cs typeface="Arial" pitchFamily="34" charset="0"/>
              </a:rPr>
              <a:t>Vierhörn</a:t>
            </a:r>
            <a:r>
              <a:rPr lang="de-DE" sz="5500" dirty="0">
                <a:latin typeface="Arial" pitchFamily="34" charset="0"/>
                <a:cs typeface="Arial" pitchFamily="34" charset="0"/>
              </a:rPr>
              <a:t> 2</a:t>
            </a:r>
            <a:br>
              <a:rPr lang="de-DE" sz="5500" dirty="0">
                <a:latin typeface="Arial" pitchFamily="34" charset="0"/>
                <a:cs typeface="Arial" pitchFamily="34" charset="0"/>
              </a:rPr>
            </a:br>
            <a:r>
              <a:rPr lang="de-DE" sz="5500" dirty="0">
                <a:latin typeface="Arial" pitchFamily="34" charset="0"/>
                <a:cs typeface="Arial" pitchFamily="34" charset="0"/>
              </a:rPr>
              <a:t>23556 Lübeck</a:t>
            </a:r>
          </a:p>
          <a:p>
            <a:r>
              <a:rPr lang="de-DE" sz="5500" dirty="0">
                <a:latin typeface="Arial" pitchFamily="34" charset="0"/>
                <a:cs typeface="Arial" pitchFamily="34" charset="0"/>
              </a:rPr>
              <a:t>Tel. 0451 - 29 26 6 - 0</a:t>
            </a:r>
            <a:br>
              <a:rPr lang="de-DE" sz="5500" dirty="0">
                <a:latin typeface="Arial" pitchFamily="34" charset="0"/>
                <a:cs typeface="Arial" pitchFamily="34" charset="0"/>
              </a:rPr>
            </a:br>
            <a:r>
              <a:rPr lang="de-DE" sz="5500" dirty="0">
                <a:latin typeface="Arial" pitchFamily="34" charset="0"/>
                <a:cs typeface="Arial" pitchFamily="34" charset="0"/>
              </a:rPr>
              <a:t>Fax 0451 - 29 26 6 - 29</a:t>
            </a:r>
            <a:br>
              <a:rPr lang="de-DE" sz="5500" dirty="0">
                <a:latin typeface="Arial" pitchFamily="34" charset="0"/>
                <a:cs typeface="Arial" pitchFamily="34" charset="0"/>
              </a:rPr>
            </a:br>
            <a:endParaRPr lang="de-DE" sz="55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915816" y="5589240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hlinkClick r:id="rId2" tooltip="E-Mail"/>
              </a:rPr>
              <a:t>info@schmedemann-ra.de</a:t>
            </a:r>
            <a:endParaRPr lang="de-DE" dirty="0">
              <a:solidFill>
                <a:schemeClr val="accent1"/>
              </a:solidFill>
            </a:endParaRPr>
          </a:p>
          <a:p>
            <a:pPr algn="ctr"/>
            <a:r>
              <a:rPr lang="de-DE" dirty="0">
                <a:hlinkClick r:id="rId2" tooltip="E-Mail"/>
              </a:rPr>
              <a:t>www.schmedemann-ra.de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100864" cy="2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>
                <a:latin typeface="Arial" pitchFamily="34" charset="0"/>
                <a:cs typeface="Arial" pitchFamily="34" charset="0"/>
              </a:rPr>
              <a:t>Arbeitsrecht in Zeiten des Fachkräftemangels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>
                <a:latin typeface="Arial" pitchFamily="34" charset="0"/>
                <a:cs typeface="Arial" pitchFamily="34" charset="0"/>
              </a:rPr>
              <a:t>Probezeitregelungen, Vergütungen und Sonderleistungen;</a:t>
            </a: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>
                <a:latin typeface="Arial" pitchFamily="34" charset="0"/>
                <a:cs typeface="Arial" pitchFamily="34" charset="0"/>
              </a:rPr>
              <a:t>befristete Arbeitsverträge;</a:t>
            </a: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>
                <a:latin typeface="Arial" pitchFamily="34" charset="0"/>
                <a:cs typeface="Arial" pitchFamily="34" charset="0"/>
              </a:rPr>
              <a:t>Sonderleistungen des Arbeitgebers</a:t>
            </a: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>
                <a:latin typeface="Arial" pitchFamily="34" charset="0"/>
                <a:cs typeface="Arial" pitchFamily="34" charset="0"/>
              </a:rPr>
              <a:t>Kündigungen, insbesondere fristlose Kündigung nach Abmahnung</a:t>
            </a: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>
                <a:latin typeface="Arial" pitchFamily="34" charset="0"/>
                <a:cs typeface="Arial" pitchFamily="34" charset="0"/>
              </a:rPr>
              <a:t>Ausbildungsverträge und Kündigung von Ausbildungsverträgen</a:t>
            </a:r>
          </a:p>
          <a:p>
            <a:pPr algn="just">
              <a:buNone/>
            </a:pPr>
            <a:br>
              <a:rPr lang="de-DE" sz="2900" dirty="0">
                <a:latin typeface="Arial" pitchFamily="34" charset="0"/>
                <a:cs typeface="Arial" pitchFamily="34" charset="0"/>
              </a:rPr>
            </a:br>
            <a:endParaRPr lang="de-DE" sz="29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>
                <a:latin typeface="Arial" pitchFamily="34" charset="0"/>
                <a:cs typeface="Arial" pitchFamily="34" charset="0"/>
              </a:rPr>
              <a:t>Probezeitregelungen, Vergütungen und Sonderleistungen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15785"/>
            <a:ext cx="8229600" cy="512127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de-DE" sz="2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700" dirty="0">
                <a:latin typeface="Arial" pitchFamily="34" charset="0"/>
                <a:cs typeface="Arial" pitchFamily="34" charset="0"/>
              </a:rPr>
              <a:t>Probezeit muss im Arbeitsvertrag geregelt sein; nach § 622 Abs. 3 BGB maximal 6 Monate Probezeitvereinbarung; in der Regel zwischen 3 und 6 Monaten; während Probezeit ist Kündigung (14 Tage) durch AG ohne Angaben von Gründen möglich; danach ggf. Kündigungsschutz;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Angebote von Teilzeitausbildungen für Akquisition zusätzlicher Potentiale am Arbeitsmarkt;</a:t>
            </a:r>
          </a:p>
          <a:p>
            <a:pPr algn="just"/>
            <a:r>
              <a:rPr lang="de-DE" sz="2700" dirty="0">
                <a:latin typeface="Arial" pitchFamily="34" charset="0"/>
                <a:cs typeface="Arial" pitchFamily="34" charset="0"/>
              </a:rPr>
              <a:t>Vergütung zumindest nach Mindestlohngesetz, d.h. seit 01.10.2022 EUR 12,00, ab 01.01.2024 mindestens EUR 12,41 und ab 01.01.2025 mindestens EUR 12,82; gilt für Vollzeitkräfte, Teilzeitkräfte und Minijobber;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Arial" pitchFamily="34" charset="0"/>
                <a:cs typeface="Arial" pitchFamily="34" charset="0"/>
              </a:rPr>
              <a:t>Sonderleistungen des Arbeitgebers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pPr algn="just"/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sonstige Gratifikationen wie Weihnachtsgeld und Urlaubsgeld (Achtung ggf. betriebliche Übung nach Zahlung 3 Jahre in gleicher Höhe);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Energiepauschale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Gutscheine/Geschenke bis zu 50,00 €/Monat (steuer- und sozialversicherungsfrei)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Geburtstag oder Hochzeit bis zu 60,00 €/Monat (steuer- und sozialversicherungsfrei)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Dienstnotebook und Diensthandy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Fahrkartenüberlassungen für DB oder Stadtwerke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Dienstfahrzeug</a:t>
            </a:r>
          </a:p>
          <a:p>
            <a:pPr algn="just"/>
            <a:r>
              <a:rPr lang="de-DE" sz="2800" dirty="0">
                <a:latin typeface="Arial" pitchFamily="34" charset="0"/>
                <a:cs typeface="Arial" pitchFamily="34" charset="0"/>
              </a:rPr>
              <a:t>E-Bike</a:t>
            </a:r>
          </a:p>
          <a:p>
            <a:pPr marL="0" indent="0" algn="just">
              <a:buNone/>
            </a:pPr>
            <a:endParaRPr lang="de-DE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de-DE" sz="2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br>
              <a:rPr lang="de-DE" sz="2900" dirty="0">
                <a:latin typeface="Arial" pitchFamily="34" charset="0"/>
                <a:cs typeface="Arial" pitchFamily="34" charset="0"/>
              </a:rPr>
            </a:br>
            <a:endParaRPr lang="de-DE" sz="29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B3C62-BFD4-443F-84DD-3815A76B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befristete Arbeitsverträge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1C7C2F-2C2A-4E43-BD8E-3DE8F596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Teilzeit- und Befristungsgesetz (TzBfG);</a:t>
            </a:r>
          </a:p>
          <a:p>
            <a:r>
              <a:rPr lang="de-DE" dirty="0"/>
              <a:t>dreimalige Verlängerung innerhalb des befristeten Arbeitsvertrages möglich, höchstens zwei Jahre;</a:t>
            </a:r>
          </a:p>
          <a:p>
            <a:r>
              <a:rPr lang="de-DE" dirty="0"/>
              <a:t>AN ab 52 Jahre bei vorheriger Arbeitslosigkeit: Befristung bis zu fünf Jahre möglich;</a:t>
            </a:r>
          </a:p>
          <a:p>
            <a:r>
              <a:rPr lang="de-DE" dirty="0"/>
              <a:t>bedarf der Schriftform, ansonsten zählt Arbeitsvertrag als unbefristet;</a:t>
            </a:r>
          </a:p>
          <a:p>
            <a:r>
              <a:rPr lang="de-DE" dirty="0"/>
              <a:t>Kombination Probezeitregelung/befristeter Vertrag;</a:t>
            </a:r>
          </a:p>
          <a:p>
            <a:r>
              <a:rPr lang="de-DE" dirty="0"/>
              <a:t>Kündigungsmöglichkeiten befristeter Verträge;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1CB56D-8C25-47DC-9C0B-2075AFF3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55E1F5-17BC-4780-A3B1-A3A2A676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05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Kündigungen, insbesondere fristlose Kündigung nach Abmahnung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152" y="1417638"/>
            <a:ext cx="8229600" cy="436175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de-DE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7200" dirty="0">
                <a:latin typeface="Arial" pitchFamily="34" charset="0"/>
                <a:cs typeface="Arial" pitchFamily="34" charset="0"/>
              </a:rPr>
              <a:t>Kündigung bereits nach erster Abmahnung bei weiterem Fehlverhalten möglich;</a:t>
            </a:r>
          </a:p>
          <a:p>
            <a:pPr marL="0" indent="0" algn="just">
              <a:buNone/>
            </a:pPr>
            <a:endParaRPr lang="de-DE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7200" dirty="0">
                <a:latin typeface="Arial" pitchFamily="34" charset="0"/>
                <a:cs typeface="Arial" pitchFamily="34" charset="0"/>
              </a:rPr>
              <a:t>Beispiel, mehrfaches Zuspätkommen, unentschuldigtes Fehlen, fehlende Rückmeldungen zu Einsatzbereitschaft nach Krankheit;</a:t>
            </a:r>
          </a:p>
          <a:p>
            <a:pPr marL="0" indent="0" algn="just">
              <a:buNone/>
            </a:pPr>
            <a:endParaRPr lang="de-DE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7200" dirty="0">
                <a:latin typeface="Arial" pitchFamily="34" charset="0"/>
                <a:cs typeface="Arial" pitchFamily="34" charset="0"/>
              </a:rPr>
              <a:t>Einschaltung von Arbeitspsychologen bei demotivierten Mitarbeitern;</a:t>
            </a:r>
          </a:p>
          <a:p>
            <a:pPr algn="just"/>
            <a:endParaRPr lang="de-DE" sz="7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7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br>
              <a:rPr lang="de-DE" sz="3600" dirty="0">
                <a:latin typeface="Arial" pitchFamily="34" charset="0"/>
                <a:cs typeface="Arial" pitchFamily="34" charset="0"/>
              </a:rPr>
            </a:br>
            <a:endParaRPr lang="de-DE" sz="3600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890A2-E7C9-4CEC-95DA-594A4F03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Ausbildungsverträge und Kündigung von Ausbildungsverträgen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145402-4C92-4C6B-85A1-D449E1CB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/>
              <a:t>ordentliche Kündigung durch AG ist nicht zulässig;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Nur Kündigung aus wichtigem Grund zulässig, z.B. wiederholtes unentschuldigtes Fehlen oder Verlassen des Arbeitsplatzes; wiederholtes Fehlen Berufsschulunterricht; Urlaubsüberschreitung; wiederholte Verweigerung der geschuldeten Arbeit; Störungen im Vertrauensbereich, zum Beispiel durch Diebstahl oder Unterschlagung;</a:t>
            </a:r>
          </a:p>
          <a:p>
            <a:r>
              <a:rPr lang="de-DE" dirty="0"/>
              <a:t>Aufhebungsvertrag ist zulässig;</a:t>
            </a:r>
          </a:p>
          <a:p>
            <a:r>
              <a:rPr lang="de-DE" dirty="0"/>
              <a:t>während der Probezeit (1 – 4 Monate nach § </a:t>
            </a:r>
            <a:r>
              <a:rPr lang="de-DE"/>
              <a:t>20 BBiG) ist </a:t>
            </a:r>
            <a:r>
              <a:rPr lang="de-DE" dirty="0"/>
              <a:t>Kündigung durch AG möglich;</a:t>
            </a:r>
          </a:p>
          <a:p>
            <a:r>
              <a:rPr lang="de-DE" dirty="0"/>
              <a:t>Kündigung durch AN durchgehend möglich;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3903AD-F36C-4A4A-9D2A-5D08941F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E629D2-96C0-45B1-B69D-A6E2250C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12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 für Ihre Aufmerksamkeit</a:t>
            </a:r>
          </a:p>
        </p:txBody>
      </p:sp>
      <p:pic>
        <p:nvPicPr>
          <p:cNvPr id="6" name="Inhaltsplatzhalter 5" descr="RIMG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Bildschirmpräsentation (4:3)</PresentationFormat>
  <Paragraphs>75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PowerPoint-Präsentation</vt:lpstr>
      <vt:lpstr>Arbeitsrecht in Zeiten des Fachkräftemangels</vt:lpstr>
      <vt:lpstr>Probezeitregelungen, Vergütungen und Sonderleistungen</vt:lpstr>
      <vt:lpstr>Sonderleistungen des Arbeitgebers</vt:lpstr>
      <vt:lpstr>befristete Arbeitsverträge</vt:lpstr>
      <vt:lpstr>Kündigungen, insbesondere fristlose Kündigung nach Abmahnung</vt:lpstr>
      <vt:lpstr>Ausbildungsverträge und Kündigung von Ausbildungsverträgen</vt:lpstr>
      <vt:lpstr>Vielen Dank für Ihre Aufmerksamkeit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platz16</dc:creator>
  <cp:lastModifiedBy>Anja Falkenhagen</cp:lastModifiedBy>
  <cp:revision>46</cp:revision>
  <cp:lastPrinted>2022-11-11T10:54:22Z</cp:lastPrinted>
  <dcterms:created xsi:type="dcterms:W3CDTF">2013-03-14T08:19:32Z</dcterms:created>
  <dcterms:modified xsi:type="dcterms:W3CDTF">2023-06-26T13:29:39Z</dcterms:modified>
</cp:coreProperties>
</file>